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3"/>
    <p:sldId id="262" r:id="rId4"/>
    <p:sldId id="288" r:id="rId5"/>
    <p:sldId id="289" r:id="rId6"/>
    <p:sldId id="290" r:id="rId7"/>
    <p:sldId id="263" r:id="rId8"/>
    <p:sldId id="264" r:id="rId9"/>
    <p:sldId id="292" r:id="rId10"/>
    <p:sldId id="291" r:id="rId11"/>
    <p:sldId id="257" r:id="rId12"/>
    <p:sldId id="258" r:id="rId13"/>
    <p:sldId id="259" r:id="rId14"/>
    <p:sldId id="260" r:id="rId15"/>
    <p:sldId id="261" r:id="rId16"/>
    <p:sldId id="271" r:id="rId17"/>
    <p:sldId id="265" r:id="rId18"/>
    <p:sldId id="266" r:id="rId19"/>
    <p:sldId id="267" r:id="rId20"/>
    <p:sldId id="268" r:id="rId21"/>
    <p:sldId id="269" r:id="rId22"/>
    <p:sldId id="287" r:id="rId23"/>
    <p:sldId id="272" r:id="rId24"/>
    <p:sldId id="274" r:id="rId25"/>
    <p:sldId id="273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93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50.png"/><Relationship Id="rId1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4" Type="http://schemas.openxmlformats.org/officeDocument/2006/relationships/image" Target="../media/image75.jpeg"/><Relationship Id="rId3" Type="http://schemas.openxmlformats.org/officeDocument/2006/relationships/image" Target="../media/image74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73.jpe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89.jpeg"/><Relationship Id="rId17" Type="http://schemas.openxmlformats.org/officeDocument/2006/relationships/image" Target="../media/image88.jpeg"/><Relationship Id="rId16" Type="http://schemas.openxmlformats.org/officeDocument/2006/relationships/image" Target="../media/image87.jpe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jpeg"/><Relationship Id="rId11" Type="http://schemas.openxmlformats.org/officeDocument/2006/relationships/image" Target="../media/image82.jpeg"/><Relationship Id="rId10" Type="http://schemas.openxmlformats.org/officeDocument/2006/relationships/image" Target="../media/image81.jpeg"/><Relationship Id="rId1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2.jpeg"/><Relationship Id="rId10" Type="http://schemas.openxmlformats.org/officeDocument/2006/relationships/image" Target="../media/image21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32423"/>
            <a:ext cx="9144000" cy="2387600"/>
          </a:xfrm>
        </p:spPr>
        <p:txBody>
          <a:bodyPr/>
          <a:lstStyle/>
          <a:p>
            <a:r>
              <a:rPr lang="de-DE" altLang="en-US" sz="4800" dirty="0">
                <a:latin typeface="Calibri" panose="020F0502020204030204" charset="0"/>
              </a:rPr>
              <a:t>Nail Melanoma Project</a:t>
            </a:r>
            <a:endParaRPr lang="de-DE" altLang="en-US" sz="4800" dirty="0">
              <a:latin typeface="Calibri" panose="020F0502020204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125" y="2600643"/>
            <a:ext cx="9144000" cy="1655762"/>
          </a:xfrm>
        </p:spPr>
        <p:txBody>
          <a:bodyPr/>
          <a:lstStyle/>
          <a:p>
            <a:r>
              <a:rPr lang="de-DE" altLang="en-US">
                <a:latin typeface="Calibri" panose="020F0502020204030204" charset="0"/>
              </a:rPr>
              <a:t>Fine Tuning of the Models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37147" y="-27940"/>
            <a:ext cx="3305175" cy="14478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8135" y="577215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1600" b="1">
                <a:latin typeface="Calibri" panose="020F0502020204030204" charset="0"/>
                <a:sym typeface="+mn-ea"/>
              </a:rPr>
              <a:t>Supervisor:</a:t>
            </a:r>
            <a:r>
              <a:rPr lang="de-DE" altLang="en-US" sz="1600">
                <a:latin typeface="Calibri" panose="020F0502020204030204" charset="0"/>
                <a:sym typeface="+mn-ea"/>
              </a:rPr>
              <a:t> Juan Prada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 b="1">
                <a:latin typeface="Calibri" panose="020F0502020204030204" charset="0"/>
                <a:sym typeface="+mn-ea"/>
              </a:rPr>
              <a:t>Second Examiner:</a:t>
            </a:r>
            <a:r>
              <a:rPr lang="de-DE" altLang="en-US" sz="1600">
                <a:latin typeface="Calibri" panose="020F0502020204030204" charset="0"/>
                <a:sym typeface="+mn-ea"/>
              </a:rPr>
              <a:t> Thomas Dandekar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>
                <a:latin typeface="Calibri" panose="020F0502020204030204" charset="0"/>
                <a:sym typeface="+mn-ea"/>
              </a:rPr>
              <a:t>Ayca Öztürk, 2777497</a:t>
            </a:r>
            <a:endParaRPr lang="de-DE" altLang="en-US" sz="1600">
              <a:latin typeface="Calibri" panose="020F0502020204030204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085" y="3245485"/>
            <a:ext cx="2024380" cy="2002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4000">
                <a:latin typeface="Calibri" panose="020F0502020204030204" charset="0"/>
              </a:rPr>
              <a:t>Models to Fine-Tune </a:t>
            </a:r>
            <a:r>
              <a:rPr lang="de-DE" altLang="en-US">
                <a:latin typeface="Calibri" panose="020F0502020204030204" charset="0"/>
              </a:rPr>
              <a:t>              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21430"/>
            <a:ext cx="10515600" cy="4351338"/>
          </a:xfrm>
        </p:spPr>
        <p:txBody>
          <a:bodyPr/>
          <a:p>
            <a:r>
              <a:rPr lang="de-DE" altLang="en-US">
                <a:latin typeface="Calibri" panose="020F0502020204030204" charset="0"/>
              </a:rPr>
              <a:t>Hyperparameters to experiment with:</a:t>
            </a:r>
            <a:endParaRPr lang="de-DE" altLang="en-US">
              <a:latin typeface="Calibri" panose="020F0502020204030204" charset="0"/>
            </a:endParaRPr>
          </a:p>
          <a:p>
            <a:pPr lvl="1"/>
            <a:r>
              <a:rPr lang="de-DE" altLang="en-US">
                <a:latin typeface="Calibri" panose="020F0502020204030204" charset="0"/>
              </a:rPr>
              <a:t>epochs</a:t>
            </a:r>
            <a:endParaRPr lang="de-DE" altLang="en-US">
              <a:latin typeface="Calibri" panose="020F0502020204030204" charset="0"/>
            </a:endParaRPr>
          </a:p>
          <a:p>
            <a:pPr lvl="1"/>
            <a:r>
              <a:rPr lang="de-DE" altLang="en-US">
                <a:latin typeface="Calibri" panose="020F0502020204030204" charset="0"/>
              </a:rPr>
              <a:t>batch size</a:t>
            </a:r>
            <a:endParaRPr lang="de-DE" altLang="en-US">
              <a:latin typeface="Calibri" panose="020F0502020204030204" charset="0"/>
            </a:endParaRPr>
          </a:p>
          <a:p>
            <a:pPr lvl="1"/>
            <a:r>
              <a:rPr lang="de-DE" altLang="en-US">
                <a:latin typeface="Calibri" panose="020F0502020204030204" charset="0"/>
              </a:rPr>
              <a:t>learning rate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21055" y="1692275"/>
            <a:ext cx="10144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400" b="1">
                <a:latin typeface="Calibri" panose="020F0502020204030204" charset="0"/>
                <a:sym typeface="+mn-ea"/>
              </a:rPr>
              <a:t>Vision Transformer </a:t>
            </a:r>
            <a:r>
              <a:rPr lang="en-US" altLang="en-US" sz="2400" b="1">
                <a:latin typeface="Calibri" panose="020F0502020204030204" charset="0"/>
                <a:sym typeface="+mn-ea"/>
              </a:rPr>
              <a:t>ViT-B/16</a:t>
            </a:r>
            <a:r>
              <a:rPr lang="de-DE" altLang="en-US" sz="2400" b="1">
                <a:latin typeface="Calibri" panose="020F0502020204030204" charset="0"/>
                <a:sym typeface="+mn-ea"/>
              </a:rPr>
              <a:t> </a:t>
            </a:r>
            <a:r>
              <a:rPr lang="de-DE" altLang="en-US" sz="2400" b="1">
                <a:latin typeface="Calibri" panose="020F0502020204030204" charset="0"/>
                <a:sym typeface="+mn-ea"/>
              </a:rPr>
              <a:t> </a:t>
            </a:r>
            <a:r>
              <a:rPr lang="de-DE" altLang="en-US" sz="2400">
                <a:latin typeface="Calibri" panose="020F0502020204030204" charset="0"/>
                <a:sym typeface="+mn-ea"/>
              </a:rPr>
              <a:t>(has self attention </a:t>
            </a:r>
            <a:r>
              <a:rPr lang="en-US" altLang="en-US" sz="2400">
                <a:latin typeface="Calibri" panose="020F0502020204030204" charset="0"/>
                <a:sym typeface="+mn-ea"/>
              </a:rPr>
              <a:t>to capture dependencies and relationships within input sequences</a:t>
            </a:r>
            <a:r>
              <a:rPr lang="de-DE" altLang="en-US" sz="2400">
                <a:latin typeface="Calibri" panose="020F0502020204030204" charset="0"/>
                <a:sym typeface="+mn-ea"/>
              </a:rPr>
              <a:t>, learns the global context, good for explainability)</a:t>
            </a:r>
            <a:endParaRPr lang="de-DE" altLang="en-US" sz="2400">
              <a:latin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400" b="1">
                <a:latin typeface="Calibri" panose="020F0502020204030204" charset="0"/>
                <a:sym typeface="+mn-ea"/>
              </a:rPr>
              <a:t>YOLO</a:t>
            </a:r>
            <a:r>
              <a:rPr lang="de-DE" altLang="en-US" sz="2400">
                <a:latin typeface="Calibri" panose="020F0502020204030204" charset="0"/>
                <a:sym typeface="+mn-ea"/>
              </a:rPr>
              <a:t> (new versions have XAI but mostly focused on object detection)</a:t>
            </a:r>
            <a:endParaRPr lang="de-DE" altLang="en-US" sz="2400" b="1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Vision Transformer Fine-Tuning Results (Multi Class)</a:t>
            </a:r>
            <a:endParaRPr lang="de-DE" altLang="en-US" sz="3600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946785"/>
          <a:ext cx="10515600" cy="566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460"/>
                <a:gridCol w="853440"/>
                <a:gridCol w="1314450"/>
                <a:gridCol w="1314450"/>
                <a:gridCol w="1314450"/>
                <a:gridCol w="1314450"/>
                <a:gridCol w="1447800"/>
                <a:gridCol w="11811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 size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learning rate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accuracy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(healthy)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 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(melanoma)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(other)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 (initial values)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10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32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1e-3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0,97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0,95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0,97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 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3e-4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3e-4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 b="1">
                          <a:latin typeface="Calibri" panose="020F0502020204030204" charset="0"/>
                          <a:sym typeface="+mn-ea"/>
                        </a:rPr>
                        <a:t>3e-4</a:t>
                      </a:r>
                      <a:endParaRPr lang="de-DE" altLang="en-US" sz="1800" b="1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200" b="1">
                <a:latin typeface="Calibri" panose="020F0502020204030204" charset="0"/>
              </a:rPr>
              <a:t>Vision Transformer:</a:t>
            </a:r>
            <a:r>
              <a:rPr lang="de-DE" altLang="en-US" sz="3200">
                <a:latin typeface="Calibri" panose="020F0502020204030204" charset="0"/>
              </a:rPr>
              <a:t> epochs: 10 batch size: 32 lr: 1e-3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1"/>
          <a:stretch>
            <a:fillRect/>
          </a:stretch>
        </p:blipFill>
        <p:spPr>
          <a:xfrm>
            <a:off x="1071880" y="1525905"/>
            <a:ext cx="3335020" cy="271081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07770" y="4658995"/>
            <a:ext cx="3062605" cy="16852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159375" y="1609725"/>
            <a:ext cx="64719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epochs:20, batch size: 32,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040" y="4703445"/>
            <a:ext cx="4114800" cy="162306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37200" y="1691005"/>
            <a:ext cx="5999480" cy="324421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13180" y="1475105"/>
            <a:ext cx="3320415" cy="27343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50, batch size: 32,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1285" y="4970780"/>
            <a:ext cx="3596005" cy="141033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33135" y="1437640"/>
            <a:ext cx="4866005" cy="301688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46505" y="1437005"/>
            <a:ext cx="3478530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10, batch size:16,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5380" y="4591685"/>
            <a:ext cx="4794250" cy="183896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08420" y="1691005"/>
            <a:ext cx="4884420" cy="27590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64970" y="1480820"/>
            <a:ext cx="3735705" cy="2969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20, batch size: 16,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935" y="4882515"/>
            <a:ext cx="4094480" cy="166878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57800" y="1325880"/>
            <a:ext cx="5897880" cy="30486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322070" y="1325880"/>
            <a:ext cx="3264535" cy="2918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50, batch size:16,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1085" y="4863465"/>
            <a:ext cx="3893820" cy="151638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79465" y="1503680"/>
            <a:ext cx="5037455" cy="30638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385570" y="1443355"/>
            <a:ext cx="344805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10, batch size: 16, lr:</a:t>
            </a:r>
            <a:r>
              <a:rPr lang="en-US" altLang="en-US" sz="3600">
                <a:latin typeface="Calibri" panose="020F0502020204030204" charset="0"/>
              </a:rPr>
              <a:t>3e-4</a:t>
            </a:r>
            <a:endParaRPr lang="en-US" altLang="en-US" sz="3600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7615" y="4755515"/>
            <a:ext cx="4352925" cy="174561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46520" y="1417320"/>
            <a:ext cx="4968240" cy="32391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676400" y="1417320"/>
            <a:ext cx="3475355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20, batch size:16, lr:3e-4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831715"/>
            <a:ext cx="4175760" cy="166116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13960" y="1395730"/>
            <a:ext cx="5986145" cy="326644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10285" y="1395730"/>
            <a:ext cx="3590925" cy="3082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800" b="1">
                <a:latin typeface="Calibri" panose="020F0502020204030204" charset="0"/>
                <a:sym typeface="+mn-ea"/>
              </a:rPr>
              <a:t>Results of the Bounding Box Algorithm: </a:t>
            </a:r>
            <a:r>
              <a:rPr lang="de-DE" altLang="en-US" sz="2800" b="1">
                <a:latin typeface="Calibri" panose="020F0502020204030204" charset="0"/>
                <a:sym typeface="+mn-ea"/>
              </a:rPr>
              <a:t>Precision, Recall and F1-Scores from the Confusion Matrices </a:t>
            </a:r>
            <a:endParaRPr lang="de-DE" altLang="en-US" sz="2800" b="1">
              <a:latin typeface="Calibri" panose="020F0502020204030204" charset="0"/>
              <a:sym typeface="+mn-ea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2333625"/>
          <a:ext cx="105156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752600"/>
                <a:gridCol w="1752600"/>
                <a:gridCol w="1752600"/>
                <a:gridCol w="1752600"/>
                <a:gridCol w="17526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precision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recall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0,9326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0,9867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0,9426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0,9810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0,9614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0,9867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0,9587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0,9612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0,9886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0,9747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0,9369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0,9867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0,9611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0,9471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0,9848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0,9326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0,9810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0,9572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0,9368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0,9549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0,9475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0,9813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975360" y="1493520"/>
            <a:ext cx="7660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</a:rPr>
              <a:t>conf: 0,3</a:t>
            </a:r>
            <a:endParaRPr lang="de-DE" altLang="en-US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</a:rPr>
              <a:t>all images (healthy+melanoma+other) were included in the training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50, batch size:16, lr:</a:t>
            </a:r>
            <a:r>
              <a:rPr lang="de-DE" altLang="en-US" sz="3600">
                <a:latin typeface="Calibri" panose="020F0502020204030204" charset="0"/>
                <a:sym typeface="+mn-ea"/>
              </a:rPr>
              <a:t>3e-4</a:t>
            </a:r>
            <a:endParaRPr lang="de-DE" altLang="en-US" sz="3600">
              <a:latin typeface="Calibri" panose="020F0502020204030204" charset="0"/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1800" y="4904105"/>
            <a:ext cx="3497580" cy="13900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614035" y="1434465"/>
            <a:ext cx="5668645" cy="33750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60500" y="1434465"/>
            <a:ext cx="3332480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YOLO Fine Tuning Results (Multi Class)</a:t>
            </a:r>
            <a:endParaRPr lang="de-DE" altLang="en-US" sz="3600">
              <a:latin typeface="Calibri" panose="020F0502020204030204" charset="0"/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946785"/>
          <a:ext cx="10515600" cy="5665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460"/>
                <a:gridCol w="853440"/>
                <a:gridCol w="1314450"/>
                <a:gridCol w="1314450"/>
                <a:gridCol w="1314450"/>
                <a:gridCol w="1314450"/>
                <a:gridCol w="1447800"/>
                <a:gridCol w="11811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 size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learning rate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accuracy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(healthy)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 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(melanoma)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(other)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 (initial values)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20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32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1e-3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0,982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0,96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i="1">
                          <a:latin typeface="Calibri" panose="020F0502020204030204" charset="0"/>
                        </a:rPr>
                        <a:t>0,98</a:t>
                      </a:r>
                      <a:endParaRPr lang="de-DE" altLang="en-US" i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32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1e-3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1e-3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1e-3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7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3e-4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3e-4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45593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latin typeface="Calibri" panose="020F0502020204030204" charset="0"/>
                          <a:sym typeface="+mn-ea"/>
                        </a:rPr>
                        <a:t>3e-4</a:t>
                      </a:r>
                      <a:endParaRPr lang="de-DE" altLang="en-US" sz="1800">
                        <a:latin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 b="1">
                <a:latin typeface="Calibri" panose="020F0502020204030204" charset="0"/>
              </a:rPr>
              <a:t>YOLO: </a:t>
            </a:r>
            <a:r>
              <a:rPr lang="de-DE" altLang="en-US" sz="3600">
                <a:latin typeface="Calibri" panose="020F0502020204030204" charset="0"/>
              </a:rPr>
              <a:t>epochs:20, batch size:32, lr: 1e-3</a:t>
            </a:r>
            <a:endParaRPr lang="de-DE" altLang="en-US" sz="36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467485"/>
            <a:ext cx="5875655" cy="367474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4064635" cy="306324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27905"/>
            <a:ext cx="4594860" cy="17297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10, batch size: 32,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4949190"/>
            <a:ext cx="4259580" cy="16764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90625" y="1338580"/>
            <a:ext cx="4260215" cy="32975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62725" y="1338580"/>
            <a:ext cx="4875530" cy="31000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epochs:50, batch size:32, lr:1e-3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8110" y="5052060"/>
            <a:ext cx="4175760" cy="16078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56030" y="1379220"/>
            <a:ext cx="4184650" cy="33578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16040" y="1551940"/>
            <a:ext cx="4868545" cy="33127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10, batch size:16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3805" y="4839335"/>
            <a:ext cx="4297680" cy="16764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405" y="1328420"/>
            <a:ext cx="3879215" cy="33680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456045" y="1765300"/>
            <a:ext cx="4817745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epochs:20, batch size:16,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0600" y="5036185"/>
            <a:ext cx="4198620" cy="16078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26185" y="1757680"/>
            <a:ext cx="3727450" cy="31400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08725" y="1691005"/>
            <a:ext cx="465455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50, batch size:16, lr: 1e-3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7925" y="5036185"/>
            <a:ext cx="4084320" cy="162306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30960" y="1651635"/>
            <a:ext cx="3778250" cy="315341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93790" y="1654810"/>
            <a:ext cx="4923155" cy="315023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epochs:10, batch size:32, lr: 3e-4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3605" y="5000625"/>
            <a:ext cx="4145280" cy="16535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43990" y="1517650"/>
            <a:ext cx="3604895" cy="313817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20840" y="1517650"/>
            <a:ext cx="4210050" cy="32118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20, batch size: 32, lr: 3e-4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2355" y="4712335"/>
            <a:ext cx="4152900" cy="16459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6505" y="1399540"/>
            <a:ext cx="3686175" cy="308356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5365" y="1960245"/>
            <a:ext cx="4843780" cy="33331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Confidence Score Distribution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000"/>
              <a:t>Overall mean confidence: 0.8313</a:t>
            </a:r>
            <a:endParaRPr lang="en-US" altLang="en-US" sz="2000"/>
          </a:p>
          <a:p>
            <a:r>
              <a:rPr lang="en-US" altLang="en-US" sz="2000"/>
              <a:t>Median confidence: 0.8605</a:t>
            </a:r>
            <a:endParaRPr lang="en-US" altLang="en-US" sz="2000"/>
          </a:p>
          <a:p>
            <a:r>
              <a:rPr lang="en-US" altLang="en-US" sz="2000"/>
              <a:t>Std deviation: 0.0979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r>
              <a:rPr lang="de-DE" altLang="en-US" sz="2000" b="1">
                <a:latin typeface="Calibri" panose="020F0502020204030204" charset="0"/>
              </a:rPr>
              <a:t>Old Values:</a:t>
            </a:r>
            <a:endParaRPr lang="de-DE" altLang="en-US" sz="2000" b="1">
              <a:latin typeface="Calibri" panose="020F0502020204030204" charset="0"/>
            </a:endParaRPr>
          </a:p>
          <a:p>
            <a:pPr lvl="1"/>
            <a:r>
              <a:rPr lang="en-US" altLang="en-US" sz="1600">
                <a:sym typeface="+mn-ea"/>
              </a:rPr>
              <a:t>Overall mean confidence: 0.7809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Median confidence: 0.8196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Std deviation: 0.1311</a:t>
            </a:r>
            <a:endParaRPr lang="en-US" altLang="en-US" sz="1600"/>
          </a:p>
          <a:p>
            <a:endParaRPr lang="en-US" altLang="en-US" sz="1800"/>
          </a:p>
          <a:p>
            <a:endParaRPr lang="en-US" altLang="en-US" sz="180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021072" y="1691005"/>
            <a:ext cx="6437376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epochs: 50, batch size: 32, lr:3e-4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9065" y="4890135"/>
            <a:ext cx="4191000" cy="161544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195" y="1419860"/>
            <a:ext cx="3757930" cy="31857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28690" y="1419860"/>
            <a:ext cx="5325110" cy="32416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          ViT                      vs               YOLO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985" y="1307465"/>
            <a:ext cx="527558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0" y="1307465"/>
            <a:ext cx="5298440" cy="2928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94640" y="4389120"/>
            <a:ext cx="5668645" cy="2597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highly stable results, with overall accuracy consistently around 0.98.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</a:rPr>
              <a:t>strong </a:t>
            </a:r>
            <a:r>
              <a:rPr lang="en-US" altLang="en-US"/>
              <a:t>generalization and minimal sensitivity to hyperparameter changes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162675" y="4389120"/>
            <a:ext cx="5191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Although YOLO is primarily an object detection architecture, it also achieved strong classification results when fine-tuned in a multi-class setting.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>
              <a:latin typeface="Calibri" panose="020F0502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94640" y="5740400"/>
            <a:ext cx="11377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Both models reach excellent performance overall, with extremely high classification accuracy across all three</a:t>
            </a:r>
            <a:r>
              <a:rPr lang="de-DE" altLang="en-US">
                <a:latin typeface="Calibri" panose="020F0502020204030204" charset="0"/>
              </a:rPr>
              <a:t> classes.</a:t>
            </a:r>
            <a:endParaRPr lang="de-DE" altLang="en-US">
              <a:latin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Calibri" panose="020F0502020204030204" charset="0"/>
              </a:rPr>
              <a:t>Moreover, </a:t>
            </a:r>
            <a:r>
              <a:rPr lang="en-US" altLang="en-US" b="1">
                <a:latin typeface="Calibri" panose="020F0502020204030204" charset="0"/>
              </a:rPr>
              <a:t>Vision Transformer</a:t>
            </a:r>
            <a:r>
              <a:rPr lang="en-US" altLang="en-US">
                <a:latin typeface="Calibri" panose="020F0502020204030204" charset="0"/>
              </a:rPr>
              <a:t> can be advantageous </a:t>
            </a:r>
            <a:r>
              <a:rPr lang="de-DE" altLang="en-US">
                <a:latin typeface="Calibri" panose="020F0502020204030204" charset="0"/>
              </a:rPr>
              <a:t>for the </a:t>
            </a:r>
            <a:r>
              <a:rPr lang="en-US" altLang="en-US">
                <a:latin typeface="Calibri" panose="020F0502020204030204" charset="0"/>
              </a:rPr>
              <a:t>explainability</a:t>
            </a:r>
            <a:r>
              <a:rPr lang="de-DE" altLang="en-US">
                <a:latin typeface="Calibri" panose="020F0502020204030204" charset="0"/>
              </a:rPr>
              <a:t>, since it has </a:t>
            </a:r>
            <a:r>
              <a:rPr lang="de-DE" altLang="en-US" b="1">
                <a:latin typeface="Calibri" panose="020F0502020204030204" charset="0"/>
              </a:rPr>
              <a:t>Self Attention Mechanism</a:t>
            </a:r>
            <a:r>
              <a:rPr lang="en-US" altLang="en-US">
                <a:sym typeface="+mn-ea"/>
              </a:rPr>
              <a:t>→</a:t>
            </a:r>
            <a:r>
              <a:rPr lang="de-DE" altLang="en-US">
                <a:latin typeface="Calibri" panose="020F0502020204030204" charset="0"/>
                <a:sym typeface="+mn-ea"/>
              </a:rPr>
              <a:t> more compatible with XAI methods</a:t>
            </a:r>
            <a:endParaRPr lang="de-DE" altLang="en-US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1960"/>
          </a:xfrm>
        </p:spPr>
        <p:txBody>
          <a:bodyPr>
            <a:normAutofit fontScale="90000"/>
          </a:bodyPr>
          <a:p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807085"/>
          <a:ext cx="10515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9400"/>
                <a:gridCol w="5156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                            Vision Transformer</a:t>
                      </a:r>
                      <a:endParaRPr lang="de-DE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</a:rPr>
                        <a:t>                                         YOLO</a:t>
                      </a:r>
                      <a:endParaRPr lang="de-DE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A pure image classification model 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Primarily an object detection model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u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ses transformer-based self-attention to understand the full image as a whole</a:t>
                      </a: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 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 →</a:t>
                      </a: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 more explainable</a:t>
                      </a:r>
                      <a:endParaRPr lang="de-DE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c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an be used for classification, but its optimized for detection.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Captures global context → good for subtle disease patterns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v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ery fast inference</a:t>
                      </a: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, e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asy to fine-tune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Scales well with larger datasets.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w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orks well even with medium-sized datasets.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Strong classification accuracy.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Strong performance on small features (e.g., dark bands in nails).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---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Needs more data or aggressive augmentation.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---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Global understanding </a:t>
                      </a: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and explainibility 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of image is weaker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---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Training slower &amp; computationally more expensive.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---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Classification head is not as strong as ViT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---</a:t>
                      </a:r>
                      <a:r>
                        <a:rPr lang="en-US" altLang="en-US" sz="1800">
                          <a:solidFill>
                            <a:schemeClr val="tx1"/>
                          </a:solidFill>
                          <a:latin typeface="Calibri" panose="020F0502020204030204" charset="0"/>
                          <a:cs typeface="Calibri" panose="020F0502020204030204" charset="0"/>
                          <a:sym typeface="+mn-ea"/>
                        </a:rPr>
                        <a:t>Harder to optimize without proper hyperparameters</a:t>
                      </a: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1800">
                        <a:solidFill>
                          <a:schemeClr val="tx1"/>
                        </a:solidFill>
                        <a:latin typeface="Calibri" panose="020F0502020204030204" charset="0"/>
                        <a:cs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050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XAI: heatmaps from Vision Transformer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30" y="904875"/>
            <a:ext cx="1771650" cy="1823720"/>
          </a:xfrm>
          <a:prstGeom prst="rect">
            <a:avLst/>
          </a:prstGeom>
        </p:spPr>
      </p:pic>
      <p:pic>
        <p:nvPicPr>
          <p:cNvPr id="5" name="Picture 4" descr="attention_rollout_vit_b16_nail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80" y="904875"/>
            <a:ext cx="1834515" cy="1824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904875"/>
            <a:ext cx="1807845" cy="1824355"/>
          </a:xfrm>
          <a:prstGeom prst="rect">
            <a:avLst/>
          </a:prstGeom>
        </p:spPr>
      </p:pic>
      <p:pic>
        <p:nvPicPr>
          <p:cNvPr id="7" name="Picture 6" descr="attention_rollout_vit_b16_nail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70" y="904875"/>
            <a:ext cx="1835150" cy="1823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195" y="904875"/>
            <a:ext cx="1885950" cy="1824355"/>
          </a:xfrm>
          <a:prstGeom prst="rect">
            <a:avLst/>
          </a:prstGeom>
        </p:spPr>
      </p:pic>
      <p:pic>
        <p:nvPicPr>
          <p:cNvPr id="9" name="Picture 8" descr="attention_rollout_vit_b16_nail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3145" y="905510"/>
            <a:ext cx="1823720" cy="1823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30" y="2957195"/>
            <a:ext cx="1771650" cy="1797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325" y="2961005"/>
            <a:ext cx="1807845" cy="18408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035" y="2968625"/>
            <a:ext cx="1896110" cy="1830070"/>
          </a:xfrm>
          <a:prstGeom prst="rect">
            <a:avLst/>
          </a:prstGeom>
        </p:spPr>
      </p:pic>
      <p:pic>
        <p:nvPicPr>
          <p:cNvPr id="13" name="Picture 12" descr="attention_rollout_vit_b16_nail (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265" y="2957195"/>
            <a:ext cx="1797050" cy="1797050"/>
          </a:xfrm>
          <a:prstGeom prst="rect">
            <a:avLst/>
          </a:prstGeom>
        </p:spPr>
      </p:pic>
      <p:pic>
        <p:nvPicPr>
          <p:cNvPr id="14" name="Picture 13" descr="attention_rollout_vit_b16_nail (6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170" y="2961005"/>
            <a:ext cx="1834515" cy="1841500"/>
          </a:xfrm>
          <a:prstGeom prst="rect">
            <a:avLst/>
          </a:prstGeom>
        </p:spPr>
      </p:pic>
      <p:pic>
        <p:nvPicPr>
          <p:cNvPr id="15" name="Picture 14" descr="attention_rollout_vit_b16_nail (7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145" y="2968625"/>
            <a:ext cx="1840865" cy="1833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30" y="4982845"/>
            <a:ext cx="1753235" cy="18243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4325" y="4982210"/>
            <a:ext cx="1972310" cy="1824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7035" y="4982210"/>
            <a:ext cx="1886585" cy="1859915"/>
          </a:xfrm>
          <a:prstGeom prst="rect">
            <a:avLst/>
          </a:prstGeom>
        </p:spPr>
      </p:pic>
      <p:pic>
        <p:nvPicPr>
          <p:cNvPr id="20" name="Picture 19" descr="attention_rollout_vit_b16_nail (9)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635" y="4988560"/>
            <a:ext cx="1670685" cy="1828800"/>
          </a:xfrm>
          <a:prstGeom prst="rect">
            <a:avLst/>
          </a:prstGeom>
        </p:spPr>
      </p:pic>
      <p:pic>
        <p:nvPicPr>
          <p:cNvPr id="21" name="Picture 20" descr="attention_rollout_vit_b16_nail (10)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4255" y="4982210"/>
            <a:ext cx="1847850" cy="1859280"/>
          </a:xfrm>
          <a:prstGeom prst="rect">
            <a:avLst/>
          </a:prstGeom>
        </p:spPr>
      </p:pic>
      <p:pic>
        <p:nvPicPr>
          <p:cNvPr id="22" name="Picture 21" descr="attention_rollout_vit_b16_nail (11)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6265" y="4982210"/>
            <a:ext cx="1802765" cy="1833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healthy                             other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93945"/>
            <a:ext cx="10515600" cy="4351338"/>
          </a:xfrm>
        </p:spPr>
        <p:txBody>
          <a:bodyPr/>
          <a:p>
            <a:r>
              <a:rPr lang="en-US" altLang="en-US" sz="1600"/>
              <a:t>Overall mean confidence: 0.7807</a:t>
            </a:r>
            <a:endParaRPr lang="en-US" altLang="en-US" sz="1600"/>
          </a:p>
          <a:p>
            <a:r>
              <a:rPr lang="en-US" altLang="en-US" sz="1600"/>
              <a:t>Median confidence: 0.7954</a:t>
            </a:r>
            <a:endParaRPr lang="en-US" altLang="en-US" sz="1600"/>
          </a:p>
          <a:p>
            <a:r>
              <a:rPr lang="en-US" altLang="en-US" sz="1600"/>
              <a:t>Std deviation: 0.1174</a:t>
            </a:r>
            <a:endParaRPr lang="en-US" altLang="en-US" sz="160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381760"/>
            <a:ext cx="4669155" cy="32410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90615" y="1381760"/>
            <a:ext cx="5382260" cy="3241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096000" y="4985067"/>
            <a:ext cx="5080000" cy="92202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monospace"/>
                <a:cs typeface="Calibri" panose="020F0502020204030204" charset="0"/>
              </a:rPr>
              <a:t>Overall mean confidence: 0.8612 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monospace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monospace"/>
                <a:cs typeface="Calibri" panose="020F0502020204030204" charset="0"/>
              </a:rPr>
              <a:t> Median confidence: 0.8737 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monospace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monospace"/>
                <a:cs typeface="Calibri" panose="020F0502020204030204" charset="0"/>
              </a:rPr>
              <a:t>Std deviation: 0.0713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monospace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nail melanoma                 non melanoma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97145"/>
            <a:ext cx="10515600" cy="4351338"/>
          </a:xfrm>
        </p:spPr>
        <p:txBody>
          <a:bodyPr/>
          <a:p>
            <a:r>
              <a:rPr lang="en-US" altLang="en-US" sz="1800"/>
              <a:t>Overall mean confidence: 0.7807</a:t>
            </a:r>
            <a:endParaRPr lang="en-US" altLang="en-US" sz="1800"/>
          </a:p>
          <a:p>
            <a:r>
              <a:rPr lang="en-US" altLang="en-US" sz="1800"/>
              <a:t>Median confidence: 0.7954</a:t>
            </a:r>
            <a:endParaRPr lang="en-US" altLang="en-US" sz="1800"/>
          </a:p>
          <a:p>
            <a:r>
              <a:rPr lang="en-US" altLang="en-US" sz="1800"/>
              <a:t>Std deviation: 0.1174</a:t>
            </a:r>
            <a:endParaRPr lang="en-US" altLang="en-US" sz="1800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1544320"/>
            <a:ext cx="4852035" cy="33127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16065" y="1544320"/>
            <a:ext cx="5156835" cy="33127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692900" y="5023485"/>
            <a:ext cx="5080000" cy="1476375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Google Sans Text"/>
                <a:cs typeface="Calibri" panose="020F0502020204030204" charset="0"/>
              </a:rPr>
              <a:t>Overall mean confidence: 0.8721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Google Sans Text"/>
              <a:cs typeface="Calibri" panose="020F050202020403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Google Sans Text"/>
                <a:cs typeface="Calibri" panose="020F0502020204030204" charset="0"/>
              </a:rPr>
              <a:t>Median confidence: 0.8814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Google Sans Text"/>
              <a:cs typeface="Calibri" panose="020F050202020403020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0" i="0">
                <a:solidFill>
                  <a:srgbClr val="1F1F1F"/>
                </a:solidFill>
                <a:latin typeface="Calibri" panose="020F0502020204030204" charset="0"/>
                <a:ea typeface="Google Sans Text"/>
                <a:cs typeface="Calibri" panose="020F0502020204030204" charset="0"/>
              </a:rPr>
              <a:t>Std deviation: 0.0628
</a:t>
            </a:r>
            <a:endParaRPr b="0" i="0">
              <a:solidFill>
                <a:srgbClr val="1F1F1F"/>
              </a:solidFill>
              <a:latin typeface="Calibri" panose="020F0502020204030204" charset="0"/>
              <a:ea typeface="Google Sans Text"/>
              <a:cs typeface="Calibri" panose="020F05020202040302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</a:pPr>
            <a:endParaRPr b="0" i="0">
              <a:solidFill>
                <a:srgbClr val="1F1F1F"/>
              </a:solidFill>
              <a:latin typeface="Calibri" panose="020F0502020204030204" charset="0"/>
              <a:ea typeface="Google Sans Text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Experiment 3: epoch 50, batch 8</a:t>
            </a:r>
            <a:endParaRPr lang="de-DE" altLang="en-US" sz="36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fusion_matrix (2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0220" y="1483995"/>
            <a:ext cx="6132195" cy="4599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results (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915" y="1205865"/>
            <a:ext cx="9572625" cy="4786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3600">
                <a:latin typeface="Calibri" panose="020F0502020204030204" charset="0"/>
              </a:rPr>
              <a:t>Dataset with Numbers</a:t>
            </a:r>
            <a:endParaRPr lang="de-DE" altLang="en-US" sz="36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4351338"/>
          </a:xfrm>
        </p:spPr>
        <p:txBody>
          <a:bodyPr>
            <a:normAutofit lnSpcReduction="10000"/>
          </a:bodyPr>
          <a:p>
            <a:r>
              <a:rPr lang="de-DE" altLang="en-US" sz="1600">
                <a:latin typeface="Calibri" panose="020F0502020204030204" charset="0"/>
                <a:sym typeface="+mn-ea"/>
              </a:rPr>
              <a:t>Each class has the following number of images: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onycholysis: 110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onychomycosis: 574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psoriasis: 684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beau</a:t>
            </a:r>
            <a:r>
              <a:rPr lang="de-DE" altLang="en-US" sz="1600">
                <a:latin typeface="Calibri" panose="020F0502020204030204" charset="0"/>
                <a:sym typeface="+mn-ea"/>
              </a:rPr>
              <a:t>_</a:t>
            </a:r>
            <a:r>
              <a:rPr lang="en-US" altLang="en-US" sz="1600">
                <a:sym typeface="+mn-ea"/>
              </a:rPr>
              <a:t>s lines: 102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koilonychia: 38</a:t>
            </a:r>
            <a:endParaRPr lang="en-US" altLang="en-US" sz="1600"/>
          </a:p>
          <a:p>
            <a:pPr lvl="1"/>
            <a:r>
              <a:rPr lang="en-US" altLang="en-US" sz="1600">
                <a:sym typeface="+mn-ea"/>
              </a:rPr>
              <a:t>leukonychia: 31</a:t>
            </a:r>
            <a:endParaRPr lang="en-US" altLang="en-US" sz="1600"/>
          </a:p>
          <a:p>
            <a:pPr lvl="1"/>
            <a:r>
              <a:rPr lang="en-US" altLang="en-US" sz="1600" b="1">
                <a:sym typeface="+mn-ea"/>
              </a:rPr>
              <a:t>healthy: 491</a:t>
            </a:r>
            <a:endParaRPr lang="en-US" altLang="en-US" sz="1600" b="1"/>
          </a:p>
          <a:p>
            <a:pPr lvl="1"/>
            <a:r>
              <a:rPr lang="en-US" altLang="en-US" sz="1600" b="1">
                <a:sym typeface="+mn-ea"/>
              </a:rPr>
              <a:t>NailMelanoma: 473</a:t>
            </a:r>
            <a:endParaRPr lang="en-US" altLang="en-US" sz="1600" b="1">
              <a:sym typeface="+mn-ea"/>
            </a:endParaRPr>
          </a:p>
          <a:p>
            <a:pPr lvl="1"/>
            <a:endParaRPr lang="en-US" altLang="en-US" sz="1600" b="1"/>
          </a:p>
          <a:p>
            <a:r>
              <a:rPr lang="de-DE" altLang="en-US" sz="1600">
                <a:latin typeface="Calibri" panose="020F0502020204030204" charset="0"/>
                <a:sym typeface="+mn-ea"/>
              </a:rPr>
              <a:t>Bounding Box Algorithm could detect </a:t>
            </a:r>
            <a:r>
              <a:rPr lang="de-DE" altLang="en-US" sz="1600" b="1">
                <a:latin typeface="Calibri" panose="020F0502020204030204" charset="0"/>
                <a:sym typeface="+mn-ea"/>
              </a:rPr>
              <a:t>3255 Nails</a:t>
            </a:r>
            <a:endParaRPr lang="de-DE" altLang="en-US" sz="1600" b="1">
              <a:latin typeface="Calibri" panose="020F0502020204030204" charset="0"/>
              <a:sym typeface="+mn-ea"/>
            </a:endParaRPr>
          </a:p>
          <a:p>
            <a:r>
              <a:rPr lang="de-DE" altLang="en-US" sz="1600" b="1">
                <a:latin typeface="Calibri" panose="020F0502020204030204" charset="0"/>
                <a:sym typeface="+mn-ea"/>
              </a:rPr>
              <a:t>False Positives:</a:t>
            </a:r>
            <a:r>
              <a:rPr lang="de-DE" altLang="en-US" sz="1600">
                <a:latin typeface="Calibri" panose="020F0502020204030204" charset="0"/>
                <a:sym typeface="+mn-ea"/>
              </a:rPr>
              <a:t> 29  </a:t>
            </a:r>
            <a:endParaRPr lang="de-DE" altLang="en-US" sz="1600">
              <a:latin typeface="Calibri" panose="020F0502020204030204" charset="0"/>
              <a:sym typeface="+mn-ea"/>
            </a:endParaRPr>
          </a:p>
          <a:p>
            <a:r>
              <a:rPr lang="de-DE" altLang="en-US" sz="1600" b="1">
                <a:latin typeface="Calibri" panose="020F0502020204030204" charset="0"/>
                <a:sym typeface="+mn-ea"/>
              </a:rPr>
              <a:t>False Negatives: </a:t>
            </a:r>
            <a:r>
              <a:rPr lang="de-DE" altLang="en-US" sz="1600">
                <a:latin typeface="Calibri" panose="020F0502020204030204" charset="0"/>
                <a:sym typeface="+mn-ea"/>
              </a:rPr>
              <a:t>13</a:t>
            </a:r>
            <a:endParaRPr lang="de-DE" altLang="en-US" sz="1600">
              <a:latin typeface="Calibri" panose="020F0502020204030204" charset="0"/>
              <a:sym typeface="+mn-ea"/>
            </a:endParaRPr>
          </a:p>
          <a:p>
            <a:r>
              <a:rPr lang="de-DE" altLang="en-US" sz="1600" b="1">
                <a:latin typeface="Calibri" panose="020F0502020204030204" charset="0"/>
                <a:sym typeface="+mn-ea"/>
              </a:rPr>
              <a:t>True Positives: </a:t>
            </a:r>
            <a:r>
              <a:rPr lang="de-DE" altLang="en-US" sz="1600">
                <a:latin typeface="Calibri" panose="020F0502020204030204" charset="0"/>
                <a:sym typeface="+mn-ea"/>
              </a:rPr>
              <a:t>3226</a:t>
            </a:r>
            <a:endParaRPr lang="de-DE" altLang="en-US" sz="1600">
              <a:latin typeface="Calibri" panose="020F0502020204030204" charset="0"/>
              <a:sym typeface="+mn-ea"/>
            </a:endParaRPr>
          </a:p>
          <a:p>
            <a:endParaRPr lang="de-DE" altLang="en-US" sz="1600" b="1">
              <a:latin typeface="Calibri" panose="020F0502020204030204" charset="0"/>
            </a:endParaRPr>
          </a:p>
          <a:p>
            <a:endParaRPr lang="en-US" altLang="en-US" sz="1600" b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7000" y="1439545"/>
            <a:ext cx="5181600" cy="1761490"/>
          </a:xfrm>
        </p:spPr>
        <p:txBody>
          <a:bodyPr/>
          <a:p>
            <a:r>
              <a:rPr lang="de-DE" altLang="en-US" sz="1800" b="1">
                <a:latin typeface="Calibri" panose="020F0502020204030204" charset="0"/>
              </a:rPr>
              <a:t>Nail Melanoma: </a:t>
            </a:r>
            <a:r>
              <a:rPr lang="de-DE" altLang="en-US" sz="1800">
                <a:latin typeface="Calibri" panose="020F0502020204030204" charset="0"/>
              </a:rPr>
              <a:t>473 (18%)</a:t>
            </a:r>
            <a:endParaRPr lang="de-DE" altLang="en-US" sz="1800">
              <a:latin typeface="Calibri" panose="020F0502020204030204" charset="0"/>
            </a:endParaRPr>
          </a:p>
          <a:p>
            <a:r>
              <a:rPr lang="de-DE" altLang="en-US" sz="1800" b="1">
                <a:latin typeface="Calibri" panose="020F0502020204030204" charset="0"/>
              </a:rPr>
              <a:t>Healthy:</a:t>
            </a:r>
            <a:r>
              <a:rPr lang="de-DE" altLang="en-US" sz="1800">
                <a:latin typeface="Calibri" panose="020F0502020204030204" charset="0"/>
              </a:rPr>
              <a:t> 491  (19%)                </a:t>
            </a:r>
            <a:r>
              <a:rPr lang="de-DE" altLang="en-US" sz="1800" b="1">
                <a:latin typeface="Calibri" panose="020F0502020204030204" charset="0"/>
              </a:rPr>
              <a:t>Non Melanoma:</a:t>
            </a:r>
            <a:endParaRPr lang="de-DE" altLang="en-US" sz="1800" b="1">
              <a:latin typeface="Calibri" panose="020F0502020204030204" charset="0"/>
            </a:endParaRPr>
          </a:p>
          <a:p>
            <a:r>
              <a:rPr lang="de-DE" altLang="en-US" sz="1800" b="1">
                <a:latin typeface="Calibri" panose="020F0502020204030204" charset="0"/>
              </a:rPr>
              <a:t>Other:</a:t>
            </a:r>
            <a:r>
              <a:rPr lang="de-DE" altLang="en-US" sz="1800">
                <a:latin typeface="Calibri" panose="020F0502020204030204" charset="0"/>
              </a:rPr>
              <a:t> 1539  (61%)                 (H+O) 2030  82% </a:t>
            </a:r>
            <a:r>
              <a:rPr lang="de-DE" altLang="en-US" sz="2000">
                <a:latin typeface="Calibri" panose="020F0502020204030204" charset="0"/>
              </a:rPr>
              <a:t>                  </a:t>
            </a:r>
            <a:endParaRPr lang="de-DE" altLang="en-US" sz="2000">
              <a:latin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4149090" y="4554855"/>
                <a:ext cx="8725535" cy="580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>
                    <a:latin typeface="Calibri" panose="020F0502020204030204" charset="0"/>
                    <a:cs typeface="Calibri" panose="020F0502020204030204" charset="0"/>
                  </a:rPr>
                  <a:t>Precision</a:t>
                </a:r>
                <a:r>
                  <a:rPr lang="de-DE" altLang="en-US"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:r>
                  <a:rPr lang="en-US" altLang="en-US">
                    <a:latin typeface="Calibri" panose="020F0502020204030204" charset="0"/>
                    <a:cs typeface="Calibri" panose="020F0502020204030204" charset="0"/>
                  </a:rPr>
                  <a:t>=</a:t>
                </a:r>
                <a:r>
                  <a:rPr lang="de-DE" altLang="en-US">
                    <a:latin typeface="Calibri" panose="020F0502020204030204" charset="0"/>
                    <a:cs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</m:num>
                      <m:den>
                        <m:r>
                          <a:rPr lang="en-US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  <m:r>
                          <a:rPr lang="en-US" altLang="en-US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𝐹𝑃</m:t>
                        </m:r>
                      </m:den>
                    </m:f>
                    <m:r>
                      <a:rPr lang="en-US" altLang="en-US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r>
                      <a:rPr lang="en-US" altLang="en-US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en-US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en-US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9911</m:t>
                    </m:r>
                  </m:oMath>
                </a14:m>
                <a:r>
                  <a:rPr lang="en-US" altLang="en-US" sz="2400">
                    <a:latin typeface="Calibri" panose="020F0502020204030204" charset="0"/>
                    <a:cs typeface="Calibri" panose="020F0502020204030204" charset="0"/>
                  </a:rPr>
                  <a:t>​</a:t>
                </a:r>
                <a:endParaRPr lang="en-US" altLang="en-US" sz="2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090" y="4554855"/>
                <a:ext cx="8725535" cy="5803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1"/>
              <p:nvPr/>
            </p:nvSpPr>
            <p:spPr>
              <a:xfrm>
                <a:off x="7477125" y="4642485"/>
                <a:ext cx="6287135" cy="49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de-DE" altLang="en-US">
                    <a:latin typeface="Calibri" panose="020F0502020204030204" charset="0"/>
                    <a:cs typeface="Calibri" panose="020F0502020204030204" charset="0"/>
                  </a:rPr>
                  <a:t>F1-Score= 2 </a:t>
                </a:r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×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𝑃𝑟𝑒𝑐𝑖𝑠𝑖𝑜𝑛</m:t>
                        </m:r>
                        <m:r>
                          <a:rPr lang="en-US" altLang="de-DE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× 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𝑃𝑟𝑒𝑐𝑖𝑠𝑖𝑜𝑛</m:t>
                        </m:r>
                        <m:r>
                          <a:rPr lang="en-US" altLang="de-DE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+ 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𝑅𝑒𝑐𝑎𝑙𝑙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9935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   </m:t>
                    </m:r>
                  </m:oMath>
                </a14:m>
                <a:endParaRPr lang="de-DE" altLang="en-US" sz="2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4642485"/>
                <a:ext cx="6287135" cy="4927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4149090" y="5506085"/>
                <a:ext cx="6096000" cy="4876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de-DE" altLang="en-US">
                    <a:latin typeface="Calibri" panose="020F0502020204030204" charset="0"/>
                    <a:cs typeface="Calibri" panose="020F0502020204030204" charset="0"/>
                    <a:sym typeface="+mn-ea"/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  <m:r>
                          <a:rPr lang="en-US" altLang="de-DE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𝐹𝑁</m:t>
                        </m:r>
                      </m:den>
                    </m:f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= 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de-DE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996</m:t>
                    </m:r>
                  </m:oMath>
                </a14:m>
                <a:endParaRPr lang="en-US" altLang="de-DE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090" y="5506085"/>
                <a:ext cx="6096000" cy="4876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Some of the errors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eau_s lines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968375" cy="921385"/>
          </a:xfrm>
          <a:prstGeom prst="rect">
            <a:avLst/>
          </a:prstGeom>
        </p:spPr>
      </p:pic>
      <p:pic>
        <p:nvPicPr>
          <p:cNvPr id="5" name="Picture 4" descr="beau_s lines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80" y="1825625"/>
            <a:ext cx="886460" cy="1065530"/>
          </a:xfrm>
          <a:prstGeom prst="rect">
            <a:avLst/>
          </a:prstGeom>
        </p:spPr>
      </p:pic>
      <p:pic>
        <p:nvPicPr>
          <p:cNvPr id="7" name="Picture 6" descr="healthy3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035" y="1825625"/>
            <a:ext cx="1591310" cy="1945005"/>
          </a:xfrm>
          <a:prstGeom prst="rect">
            <a:avLst/>
          </a:prstGeom>
        </p:spPr>
      </p:pic>
      <p:pic>
        <p:nvPicPr>
          <p:cNvPr id="9" name="Picture 8" descr="healthy4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420" y="1825625"/>
            <a:ext cx="1635125" cy="2181225"/>
          </a:xfrm>
          <a:prstGeom prst="rect">
            <a:avLst/>
          </a:prstGeom>
        </p:spPr>
      </p:pic>
      <p:pic>
        <p:nvPicPr>
          <p:cNvPr id="11" name="Picture 10" descr="healthy4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245" y="1825625"/>
            <a:ext cx="1295400" cy="1727835"/>
          </a:xfrm>
          <a:prstGeom prst="rect">
            <a:avLst/>
          </a:prstGeom>
        </p:spPr>
      </p:pic>
      <p:pic>
        <p:nvPicPr>
          <p:cNvPr id="13" name="Picture 12" descr="healthy4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4455" y="1825625"/>
            <a:ext cx="1458595" cy="1945640"/>
          </a:xfrm>
          <a:prstGeom prst="rect">
            <a:avLst/>
          </a:prstGeom>
        </p:spPr>
      </p:pic>
      <p:pic>
        <p:nvPicPr>
          <p:cNvPr id="15" name="Picture 14" descr="healthy4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45" y="3263265"/>
            <a:ext cx="1638935" cy="2914015"/>
          </a:xfrm>
          <a:prstGeom prst="rect">
            <a:avLst/>
          </a:prstGeom>
        </p:spPr>
      </p:pic>
      <p:pic>
        <p:nvPicPr>
          <p:cNvPr id="17" name="Picture 16" descr="psoriasis1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0655" y="5220335"/>
            <a:ext cx="1033145" cy="956945"/>
          </a:xfrm>
          <a:prstGeom prst="rect">
            <a:avLst/>
          </a:prstGeom>
        </p:spPr>
      </p:pic>
      <p:pic>
        <p:nvPicPr>
          <p:cNvPr id="19" name="Picture 18" descr="psoriasis5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4475" y="4088765"/>
            <a:ext cx="1379855" cy="2088515"/>
          </a:xfrm>
          <a:prstGeom prst="rect">
            <a:avLst/>
          </a:prstGeom>
        </p:spPr>
      </p:pic>
      <p:pic>
        <p:nvPicPr>
          <p:cNvPr id="21" name="Picture 20" descr="psoriasis5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9225" y="4490085"/>
            <a:ext cx="1687195" cy="1687195"/>
          </a:xfrm>
          <a:prstGeom prst="rect">
            <a:avLst/>
          </a:prstGeom>
        </p:spPr>
      </p:pic>
      <p:pic>
        <p:nvPicPr>
          <p:cNvPr id="23" name="Picture 22" descr="psoriasis5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7680" y="4175125"/>
            <a:ext cx="1301115" cy="20021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28*287"/>
  <p:tag name="TABLE_ENDDRAG_RECT" val="26*114*828*287"/>
</p:tagLst>
</file>

<file path=ppt/tags/tag2.xml><?xml version="1.0" encoding="utf-8"?>
<p:tagLst xmlns:p="http://schemas.openxmlformats.org/presentationml/2006/main">
  <p:tag name="TABLE_ENDDRAG_ORIGIN_RECT" val="828*287"/>
  <p:tag name="TABLE_ENDDRAG_RECT" val="26*114*828*28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5006</Words>
  <Application>WPS Presentation</Application>
  <PresentationFormat>Widescreen</PresentationFormat>
  <Paragraphs>634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monospace</vt:lpstr>
      <vt:lpstr>Liberation Mono</vt:lpstr>
      <vt:lpstr>Google Sans Text</vt:lpstr>
      <vt:lpstr>Cambria Math</vt:lpstr>
      <vt:lpstr>MS Mincho</vt:lpstr>
      <vt:lpstr>Microsoft YaHei</vt:lpstr>
      <vt:lpstr>Arial Unicode MS</vt:lpstr>
      <vt:lpstr>Calibri Light</vt:lpstr>
      <vt:lpstr>Office Theme</vt:lpstr>
      <vt:lpstr>Nail Melanoma Project</vt:lpstr>
      <vt:lpstr>Results of the Bounding Box Algorithm: Precision, Recall and F1-Scores from the Confusion Matrices </vt:lpstr>
      <vt:lpstr>Confidence Score Distribution</vt:lpstr>
      <vt:lpstr>healthy                             other</vt:lpstr>
      <vt:lpstr>nail melanoma                 non melanoma</vt:lpstr>
      <vt:lpstr>Experiment 3: epoch 50, batch 8</vt:lpstr>
      <vt:lpstr>PowerPoint 演示文稿</vt:lpstr>
      <vt:lpstr>Dataset with Numbers</vt:lpstr>
      <vt:lpstr>Some of the errors</vt:lpstr>
      <vt:lpstr>Models to Fine-Tune               </vt:lpstr>
      <vt:lpstr>Vision Transformer Fine-Tuning Results (Multi Class)</vt:lpstr>
      <vt:lpstr>Vision Transformer: epochs: 10 batch size: 32 lr: 1e-3</vt:lpstr>
      <vt:lpstr>epochs:20, batch size: 32, lr: 1e-3</vt:lpstr>
      <vt:lpstr>epochs: 50, batch size: 32, lr: 1e-3</vt:lpstr>
      <vt:lpstr>epochs: 10, batch size:16, lr: 1e-3</vt:lpstr>
      <vt:lpstr>epochs: 20, batch size: 16, lr: 1e-3</vt:lpstr>
      <vt:lpstr>epochs: 50, batch size:16, lr: 1e-3</vt:lpstr>
      <vt:lpstr>epochs: 10, batch size: 16, lr:3e-4</vt:lpstr>
      <vt:lpstr>epochs: 20, batch size:16, lr:3e-4</vt:lpstr>
      <vt:lpstr>epochs: 50, batch size:16, lr:3e-4</vt:lpstr>
      <vt:lpstr>YOLO Fine Tuning Results (Multi Class)</vt:lpstr>
      <vt:lpstr>YOLO: epochs:20, batch size:32, lr: 1e-3</vt:lpstr>
      <vt:lpstr>epochs: 10, batch size: 32, lr: 1e-3</vt:lpstr>
      <vt:lpstr>epochs:50, batch size:32, lr:1e-3</vt:lpstr>
      <vt:lpstr>epochs: 10, batch size:16 lr: 1e-3</vt:lpstr>
      <vt:lpstr>epochs:20, batch size:16, lr: 1e-3</vt:lpstr>
      <vt:lpstr>epochs: 50, batch size:16, lr: 1e-3</vt:lpstr>
      <vt:lpstr>epochs:10, batch size:32, lr: 3e-4</vt:lpstr>
      <vt:lpstr>epochs: 20, batch size: 32, lr: 3e-4</vt:lpstr>
      <vt:lpstr>epochs: 50, batch size: 32, lr:3e-4</vt:lpstr>
      <vt:lpstr>          ViT                      vs               YOLO</vt:lpstr>
      <vt:lpstr>PowerPoint 演示文稿</vt:lpstr>
      <vt:lpstr>XAI: heatmaps from Vision Transformer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Ayca Öztürk</dc:creator>
  <cp:lastModifiedBy>Ayca Öztürk</cp:lastModifiedBy>
  <cp:revision>13</cp:revision>
  <dcterms:created xsi:type="dcterms:W3CDTF">2025-07-23T00:59:00Z</dcterms:created>
  <dcterms:modified xsi:type="dcterms:W3CDTF">2025-12-22T15:02:48Z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53D98EA922644B478A13410A32A3BB50_13</vt:lpwstr>
  </property>
  <property fmtid="{D5CDD505-2E9C-101B-9397-08002B2CF9AE}" pid="3" name="KSOProductBuildVer">
    <vt:lpwstr>1033-12.2.0.23131</vt:lpwstr>
  </property>
</Properties>
</file>